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</p:sldMasterIdLst>
  <p:notesMasterIdLst>
    <p:notesMasterId r:id="rId63"/>
  </p:notesMasterIdLst>
  <p:sldIdLst>
    <p:sldId id="315" r:id="rId2"/>
    <p:sldId id="469" r:id="rId3"/>
    <p:sldId id="371" r:id="rId4"/>
    <p:sldId id="471" r:id="rId5"/>
    <p:sldId id="472" r:id="rId6"/>
    <p:sldId id="385" r:id="rId7"/>
    <p:sldId id="386" r:id="rId8"/>
    <p:sldId id="384" r:id="rId9"/>
    <p:sldId id="445" r:id="rId10"/>
    <p:sldId id="389" r:id="rId11"/>
    <p:sldId id="376" r:id="rId12"/>
    <p:sldId id="439" r:id="rId13"/>
    <p:sldId id="440" r:id="rId14"/>
    <p:sldId id="446" r:id="rId15"/>
    <p:sldId id="391" r:id="rId16"/>
    <p:sldId id="374" r:id="rId17"/>
    <p:sldId id="392" r:id="rId18"/>
    <p:sldId id="444" r:id="rId19"/>
    <p:sldId id="447" r:id="rId20"/>
    <p:sldId id="395" r:id="rId21"/>
    <p:sldId id="415" r:id="rId22"/>
    <p:sldId id="416" r:id="rId23"/>
    <p:sldId id="417" r:id="rId24"/>
    <p:sldId id="451" r:id="rId25"/>
    <p:sldId id="405" r:id="rId26"/>
    <p:sldId id="409" r:id="rId27"/>
    <p:sldId id="411" r:id="rId28"/>
    <p:sldId id="410" r:id="rId29"/>
    <p:sldId id="464" r:id="rId30"/>
    <p:sldId id="449" r:id="rId31"/>
    <p:sldId id="394" r:id="rId32"/>
    <p:sldId id="408" r:id="rId33"/>
    <p:sldId id="407" r:id="rId34"/>
    <p:sldId id="406" r:id="rId35"/>
    <p:sldId id="448" r:id="rId36"/>
    <p:sldId id="397" r:id="rId37"/>
    <p:sldId id="466" r:id="rId38"/>
    <p:sldId id="468" r:id="rId39"/>
    <p:sldId id="452" r:id="rId40"/>
    <p:sldId id="453" r:id="rId41"/>
    <p:sldId id="403" r:id="rId42"/>
    <p:sldId id="412" r:id="rId43"/>
    <p:sldId id="450" r:id="rId44"/>
    <p:sldId id="400" r:id="rId45"/>
    <p:sldId id="427" r:id="rId46"/>
    <p:sldId id="463" r:id="rId47"/>
    <p:sldId id="428" r:id="rId48"/>
    <p:sldId id="460" r:id="rId49"/>
    <p:sldId id="455" r:id="rId50"/>
    <p:sldId id="399" r:id="rId51"/>
    <p:sldId id="424" r:id="rId52"/>
    <p:sldId id="425" r:id="rId53"/>
    <p:sldId id="426" r:id="rId54"/>
    <p:sldId id="456" r:id="rId55"/>
    <p:sldId id="402" r:id="rId56"/>
    <p:sldId id="458" r:id="rId57"/>
    <p:sldId id="459" r:id="rId58"/>
    <p:sldId id="457" r:id="rId59"/>
    <p:sldId id="461" r:id="rId60"/>
    <p:sldId id="438" r:id="rId61"/>
    <p:sldId id="443" r:id="rId62"/>
  </p:sldIdLst>
  <p:sldSz cx="9144000" cy="4287838"/>
  <p:notesSz cx="6858000" cy="9144000"/>
  <p:embeddedFontLst>
    <p:embeddedFont>
      <p:font typeface="Avenir Light" panose="020B0402020203020204" pitchFamily="34" charset="77"/>
      <p:regular r:id="rId64"/>
      <p:italic r:id="rId65"/>
    </p:embeddedFont>
    <p:embeddedFont>
      <p:font typeface="Avenir Medium" panose="02000503020000020003" pitchFamily="2" charset="0"/>
      <p:regular r:id="rId66"/>
      <p:italic r:id="rId67"/>
    </p:embeddedFont>
    <p:embeddedFont>
      <p:font typeface="AVENIR MEDIUM OBLIQUE" panose="02000503020000020003" pitchFamily="2" charset="0"/>
      <p: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0 Opening" id="{9BCA3144-CB64-3F40-8DB1-35EA5ADC43AB}">
          <p14:sldIdLst>
            <p14:sldId id="315"/>
            <p14:sldId id="469"/>
          </p14:sldIdLst>
        </p14:section>
        <p14:section name="01 Philosophy" id="{01B6A36C-CAA7-EC4E-B450-8910BA708F51}">
          <p14:sldIdLst>
            <p14:sldId id="371"/>
            <p14:sldId id="471"/>
            <p14:sldId id="472"/>
            <p14:sldId id="385"/>
            <p14:sldId id="386"/>
            <p14:sldId id="384"/>
            <p14:sldId id="445"/>
          </p14:sldIdLst>
        </p14:section>
        <p14:section name="02 Expectations" id="{2A75743D-934B-474C-B0F5-ED73ABF25874}">
          <p14:sldIdLst>
            <p14:sldId id="389"/>
            <p14:sldId id="376"/>
            <p14:sldId id="439"/>
            <p14:sldId id="440"/>
            <p14:sldId id="446"/>
          </p14:sldIdLst>
        </p14:section>
        <p14:section name="03 Best Life" id="{AFA29980-27B9-1447-BDC9-2D6ADDB51ECE}">
          <p14:sldIdLst>
            <p14:sldId id="391"/>
            <p14:sldId id="374"/>
            <p14:sldId id="392"/>
            <p14:sldId id="444"/>
            <p14:sldId id="447"/>
          </p14:sldIdLst>
        </p14:section>
        <p14:section name="04 Meditation &amp; journaling&#13;" id="{CE39A437-1548-4F48-AD78-224ADBD61A58}">
          <p14:sldIdLst>
            <p14:sldId id="395"/>
            <p14:sldId id="415"/>
            <p14:sldId id="416"/>
            <p14:sldId id="417"/>
            <p14:sldId id="451"/>
          </p14:sldIdLst>
        </p14:section>
        <p14:section name="05 Avoid switching addictions" id="{EC01E854-74D1-4646-866A-3E68A50E8234}">
          <p14:sldIdLst>
            <p14:sldId id="405"/>
            <p14:sldId id="409"/>
            <p14:sldId id="411"/>
            <p14:sldId id="410"/>
            <p14:sldId id="464"/>
            <p14:sldId id="449"/>
          </p14:sldIdLst>
        </p14:section>
        <p14:section name="06 Eating for recovery&#13;" id="{EDCF0A8E-DDDD-3B43-BD46-6D40B88E87CF}">
          <p14:sldIdLst>
            <p14:sldId id="394"/>
            <p14:sldId id="408"/>
            <p14:sldId id="407"/>
            <p14:sldId id="406"/>
            <p14:sldId id="448"/>
          </p14:sldIdLst>
        </p14:section>
        <p14:section name="08 Cooking healthy meals&#13;" id="{5A73076A-248C-734F-9BDE-DA2DE321BE00}">
          <p14:sldIdLst>
            <p14:sldId id="397"/>
            <p14:sldId id="466"/>
            <p14:sldId id="468"/>
            <p14:sldId id="452"/>
            <p14:sldId id="453"/>
          </p14:sldIdLst>
        </p14:section>
        <p14:section name="09 Exercise&#13;" id="{8D9C9542-356C-5D43-8536-D60DB3B929A0}">
          <p14:sldIdLst>
            <p14:sldId id="403"/>
            <p14:sldId id="412"/>
            <p14:sldId id="450"/>
          </p14:sldIdLst>
        </p14:section>
        <p14:section name="10 Total abstinence is not an option&#13;" id="{416D6B07-6F84-2943-86AF-59F7B8598AC2}">
          <p14:sldIdLst>
            <p14:sldId id="400"/>
            <p14:sldId id="427"/>
            <p14:sldId id="463"/>
            <p14:sldId id="428"/>
            <p14:sldId id="460"/>
            <p14:sldId id="455"/>
          </p14:sldIdLst>
        </p14:section>
        <p14:section name="11 Reduce likelihood of relapse&#13;" id="{16B53C8A-A396-F34B-9681-FA339FF9E052}">
          <p14:sldIdLst>
            <p14:sldId id="399"/>
            <p14:sldId id="424"/>
            <p14:sldId id="425"/>
            <p14:sldId id="426"/>
          </p14:sldIdLst>
        </p14:section>
        <p14:section name="12 Learning to be present for life&#13;" id="{A072486A-6102-F547-833C-E14FBD981DC1}">
          <p14:sldIdLst>
            <p14:sldId id="456"/>
          </p14:sldIdLst>
        </p14:section>
        <p14:section name="13 Unleash creativity &amp; discover purpose&#13;" id="{19363812-9B86-804E-A04E-92AB042E3B22}">
          <p14:sldIdLst>
            <p14:sldId id="402"/>
            <p14:sldId id="458"/>
            <p14:sldId id="459"/>
            <p14:sldId id="457"/>
          </p14:sldIdLst>
        </p14:section>
        <p14:section name="14 Conclusion" id="{CB6C5343-273C-A94B-9A63-CAD0248A6A82}">
          <p14:sldIdLst>
            <p14:sldId id="461"/>
            <p14:sldId id="438"/>
            <p14:sldId id="4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7486"/>
    <a:srgbClr val="1997AD"/>
    <a:srgbClr val="000000"/>
    <a:srgbClr val="E7E6E6"/>
    <a:srgbClr val="FBA700"/>
    <a:srgbClr val="F2A700"/>
    <a:srgbClr val="FFAF00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661"/>
    <p:restoredTop sz="91721"/>
  </p:normalViewPr>
  <p:slideViewPr>
    <p:cSldViewPr snapToGrid="0" snapToObjects="1">
      <p:cViewPr varScale="1">
        <p:scale>
          <a:sx n="45" d="100"/>
          <a:sy n="45" d="100"/>
        </p:scale>
        <p:origin x="192" y="1536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8A770-9397-C244-AB76-23D3C1735040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143000"/>
            <a:ext cx="65786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25BB-E6B0-8B4F-9B4A-3F4F3833BF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0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01739"/>
            <a:ext cx="6858000" cy="1492803"/>
          </a:xfrm>
        </p:spPr>
        <p:txBody>
          <a:bodyPr anchor="b"/>
          <a:lstStyle>
            <a:lvl1pPr algn="ctr">
              <a:defRPr sz="37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252108"/>
            <a:ext cx="6858000" cy="1035235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841" indent="0" algn="ctr">
              <a:buNone/>
              <a:defRPr sz="1250"/>
            </a:lvl2pPr>
            <a:lvl3pPr marL="571683" indent="0" algn="ctr">
              <a:buNone/>
              <a:defRPr sz="1125"/>
            </a:lvl3pPr>
            <a:lvl4pPr marL="857524" indent="0" algn="ctr">
              <a:buNone/>
              <a:defRPr sz="1000"/>
            </a:lvl4pPr>
            <a:lvl5pPr marL="1143366" indent="0" algn="ctr">
              <a:buNone/>
              <a:defRPr sz="1000"/>
            </a:lvl5pPr>
            <a:lvl6pPr marL="1429207" indent="0" algn="ctr">
              <a:buNone/>
              <a:defRPr sz="1000"/>
            </a:lvl6pPr>
            <a:lvl7pPr marL="1715048" indent="0" algn="ctr">
              <a:buNone/>
              <a:defRPr sz="1000"/>
            </a:lvl7pPr>
            <a:lvl8pPr marL="2000890" indent="0" algn="ctr">
              <a:buNone/>
              <a:defRPr sz="1000"/>
            </a:lvl8pPr>
            <a:lvl9pPr marL="2286731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0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28289"/>
            <a:ext cx="1971675" cy="36337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28289"/>
            <a:ext cx="5800725" cy="36337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68985"/>
            <a:ext cx="7886700" cy="1783621"/>
          </a:xfrm>
        </p:spPr>
        <p:txBody>
          <a:bodyPr anchor="b"/>
          <a:lstStyle>
            <a:lvl1pPr>
              <a:defRPr sz="37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869478"/>
            <a:ext cx="7886700" cy="937964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285841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68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5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36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920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504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89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73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5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1439"/>
            <a:ext cx="3886200" cy="2720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1439"/>
            <a:ext cx="3886200" cy="2720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28288"/>
            <a:ext cx="7886700" cy="8287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51116"/>
            <a:ext cx="3868340" cy="51513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841" indent="0">
              <a:buNone/>
              <a:defRPr sz="1250" b="1"/>
            </a:lvl2pPr>
            <a:lvl3pPr marL="571683" indent="0">
              <a:buNone/>
              <a:defRPr sz="1125" b="1"/>
            </a:lvl3pPr>
            <a:lvl4pPr marL="857524" indent="0">
              <a:buNone/>
              <a:defRPr sz="1000" b="1"/>
            </a:lvl4pPr>
            <a:lvl5pPr marL="1143366" indent="0">
              <a:buNone/>
              <a:defRPr sz="1000" b="1"/>
            </a:lvl5pPr>
            <a:lvl6pPr marL="1429207" indent="0">
              <a:buNone/>
              <a:defRPr sz="1000" b="1"/>
            </a:lvl6pPr>
            <a:lvl7pPr marL="1715048" indent="0">
              <a:buNone/>
              <a:defRPr sz="1000" b="1"/>
            </a:lvl7pPr>
            <a:lvl8pPr marL="2000890" indent="0">
              <a:buNone/>
              <a:defRPr sz="1000" b="1"/>
            </a:lvl8pPr>
            <a:lvl9pPr marL="2286731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566252"/>
            <a:ext cx="3868340" cy="2303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051116"/>
            <a:ext cx="3887391" cy="51513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841" indent="0">
              <a:buNone/>
              <a:defRPr sz="1250" b="1"/>
            </a:lvl2pPr>
            <a:lvl3pPr marL="571683" indent="0">
              <a:buNone/>
              <a:defRPr sz="1125" b="1"/>
            </a:lvl3pPr>
            <a:lvl4pPr marL="857524" indent="0">
              <a:buNone/>
              <a:defRPr sz="1000" b="1"/>
            </a:lvl4pPr>
            <a:lvl5pPr marL="1143366" indent="0">
              <a:buNone/>
              <a:defRPr sz="1000" b="1"/>
            </a:lvl5pPr>
            <a:lvl6pPr marL="1429207" indent="0">
              <a:buNone/>
              <a:defRPr sz="1000" b="1"/>
            </a:lvl6pPr>
            <a:lvl7pPr marL="1715048" indent="0">
              <a:buNone/>
              <a:defRPr sz="1000" b="1"/>
            </a:lvl7pPr>
            <a:lvl8pPr marL="2000890" indent="0">
              <a:buNone/>
              <a:defRPr sz="1000" b="1"/>
            </a:lvl8pPr>
            <a:lvl9pPr marL="2286731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566252"/>
            <a:ext cx="3887391" cy="2303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85856"/>
            <a:ext cx="2949178" cy="1000496"/>
          </a:xfrm>
        </p:spPr>
        <p:txBody>
          <a:bodyPr anchor="b"/>
          <a:lstStyle>
            <a:lvl1pPr>
              <a:defRPr sz="2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617370"/>
            <a:ext cx="4629150" cy="3047144"/>
          </a:xfrm>
        </p:spPr>
        <p:txBody>
          <a:bodyPr/>
          <a:lstStyle>
            <a:lvl1pPr>
              <a:defRPr sz="2001"/>
            </a:lvl1pPr>
            <a:lvl2pPr>
              <a:defRPr sz="1751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86353"/>
            <a:ext cx="2949178" cy="2383125"/>
          </a:xfrm>
        </p:spPr>
        <p:txBody>
          <a:bodyPr/>
          <a:lstStyle>
            <a:lvl1pPr marL="0" indent="0">
              <a:buNone/>
              <a:defRPr sz="1000"/>
            </a:lvl1pPr>
            <a:lvl2pPr marL="285841" indent="0">
              <a:buNone/>
              <a:defRPr sz="875"/>
            </a:lvl2pPr>
            <a:lvl3pPr marL="571683" indent="0">
              <a:buNone/>
              <a:defRPr sz="750"/>
            </a:lvl3pPr>
            <a:lvl4pPr marL="857524" indent="0">
              <a:buNone/>
              <a:defRPr sz="625"/>
            </a:lvl4pPr>
            <a:lvl5pPr marL="1143366" indent="0">
              <a:buNone/>
              <a:defRPr sz="625"/>
            </a:lvl5pPr>
            <a:lvl6pPr marL="1429207" indent="0">
              <a:buNone/>
              <a:defRPr sz="625"/>
            </a:lvl6pPr>
            <a:lvl7pPr marL="1715048" indent="0">
              <a:buNone/>
              <a:defRPr sz="625"/>
            </a:lvl7pPr>
            <a:lvl8pPr marL="2000890" indent="0">
              <a:buNone/>
              <a:defRPr sz="625"/>
            </a:lvl8pPr>
            <a:lvl9pPr marL="2286731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85856"/>
            <a:ext cx="2949178" cy="1000496"/>
          </a:xfrm>
        </p:spPr>
        <p:txBody>
          <a:bodyPr anchor="b"/>
          <a:lstStyle>
            <a:lvl1pPr>
              <a:defRPr sz="20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617370"/>
            <a:ext cx="4629150" cy="3047144"/>
          </a:xfrm>
        </p:spPr>
        <p:txBody>
          <a:bodyPr anchor="t"/>
          <a:lstStyle>
            <a:lvl1pPr marL="0" indent="0">
              <a:buNone/>
              <a:defRPr sz="2001"/>
            </a:lvl1pPr>
            <a:lvl2pPr marL="285841" indent="0">
              <a:buNone/>
              <a:defRPr sz="1751"/>
            </a:lvl2pPr>
            <a:lvl3pPr marL="571683" indent="0">
              <a:buNone/>
              <a:defRPr sz="1500"/>
            </a:lvl3pPr>
            <a:lvl4pPr marL="857524" indent="0">
              <a:buNone/>
              <a:defRPr sz="1250"/>
            </a:lvl4pPr>
            <a:lvl5pPr marL="1143366" indent="0">
              <a:buNone/>
              <a:defRPr sz="1250"/>
            </a:lvl5pPr>
            <a:lvl6pPr marL="1429207" indent="0">
              <a:buNone/>
              <a:defRPr sz="1250"/>
            </a:lvl6pPr>
            <a:lvl7pPr marL="1715048" indent="0">
              <a:buNone/>
              <a:defRPr sz="1250"/>
            </a:lvl7pPr>
            <a:lvl8pPr marL="2000890" indent="0">
              <a:buNone/>
              <a:defRPr sz="1250"/>
            </a:lvl8pPr>
            <a:lvl9pPr marL="2286731" indent="0">
              <a:buNone/>
              <a:defRPr sz="125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86353"/>
            <a:ext cx="2949178" cy="2383125"/>
          </a:xfrm>
        </p:spPr>
        <p:txBody>
          <a:bodyPr/>
          <a:lstStyle>
            <a:lvl1pPr marL="0" indent="0">
              <a:buNone/>
              <a:defRPr sz="1000"/>
            </a:lvl1pPr>
            <a:lvl2pPr marL="285841" indent="0">
              <a:buNone/>
              <a:defRPr sz="875"/>
            </a:lvl2pPr>
            <a:lvl3pPr marL="571683" indent="0">
              <a:buNone/>
              <a:defRPr sz="750"/>
            </a:lvl3pPr>
            <a:lvl4pPr marL="857524" indent="0">
              <a:buNone/>
              <a:defRPr sz="625"/>
            </a:lvl4pPr>
            <a:lvl5pPr marL="1143366" indent="0">
              <a:buNone/>
              <a:defRPr sz="625"/>
            </a:lvl5pPr>
            <a:lvl6pPr marL="1429207" indent="0">
              <a:buNone/>
              <a:defRPr sz="625"/>
            </a:lvl6pPr>
            <a:lvl7pPr marL="1715048" indent="0">
              <a:buNone/>
              <a:defRPr sz="625"/>
            </a:lvl7pPr>
            <a:lvl8pPr marL="2000890" indent="0">
              <a:buNone/>
              <a:defRPr sz="625"/>
            </a:lvl8pPr>
            <a:lvl9pPr marL="2286731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28288"/>
            <a:ext cx="7886700" cy="828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1439"/>
            <a:ext cx="7886700" cy="272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3974191"/>
            <a:ext cx="2057400" cy="22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CAF58-3656-9D45-A6FD-911275F048C1}" type="datetimeFigureOut">
              <a:rPr lang="en-US" smtClean="0"/>
              <a:t>7/10/21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3974191"/>
            <a:ext cx="3086100" cy="22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3974191"/>
            <a:ext cx="2057400" cy="22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D197-D066-0C49-8F5E-E45B8BC7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71683" rtl="0" eaLnBrk="1" latinLnBrk="0" hangingPunct="1">
        <a:lnSpc>
          <a:spcPct val="90000"/>
        </a:lnSpc>
        <a:spcBef>
          <a:spcPct val="0"/>
        </a:spcBef>
        <a:buNone/>
        <a:defRPr sz="27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921" indent="-142921" algn="l" defTabSz="571683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1" kern="1200">
          <a:solidFill>
            <a:schemeClr val="tx1"/>
          </a:solidFill>
          <a:latin typeface="+mn-lt"/>
          <a:ea typeface="+mn-ea"/>
          <a:cs typeface="+mn-cs"/>
        </a:defRPr>
      </a:lvl1pPr>
      <a:lvl2pPr marL="428762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604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445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6286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2128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969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810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9651" indent="-142921" algn="l" defTabSz="571683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841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683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524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366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9207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5048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890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731" algn="l" defTabSz="57168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0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3A0482-79B5-3841-A3C6-DEE1DD84A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2773463" cy="42878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3D52C6-8761-DA4A-92FB-381B47BA74BA}"/>
              </a:ext>
            </a:extLst>
          </p:cNvPr>
          <p:cNvSpPr/>
          <p:nvPr/>
        </p:nvSpPr>
        <p:spPr>
          <a:xfrm>
            <a:off x="4926" y="1174960"/>
            <a:ext cx="9143999" cy="8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9E545C-D11A-0E4B-B937-015FBEE45BE4}"/>
              </a:ext>
            </a:extLst>
          </p:cNvPr>
          <p:cNvSpPr txBox="1"/>
          <p:nvPr/>
        </p:nvSpPr>
        <p:spPr>
          <a:xfrm>
            <a:off x="3160643" y="2927581"/>
            <a:ext cx="379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997AD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by Teacup Wellness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11AD23-606D-A942-A2B2-53460D80358F}"/>
              </a:ext>
            </a:extLst>
          </p:cNvPr>
          <p:cNvSpPr txBox="1"/>
          <p:nvPr/>
        </p:nvSpPr>
        <p:spPr>
          <a:xfrm>
            <a:off x="3066373" y="2125065"/>
            <a:ext cx="4662243" cy="77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Teacup Talks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4EF3AF-B3CB-1C4C-8646-5232A7355F87}"/>
              </a:ext>
            </a:extLst>
          </p:cNvPr>
          <p:cNvSpPr txBox="1"/>
          <p:nvPr/>
        </p:nvSpPr>
        <p:spPr>
          <a:xfrm>
            <a:off x="6756530" y="3187287"/>
            <a:ext cx="516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2B87A-16A7-684C-B1BA-11D6697C280E}"/>
              </a:ext>
            </a:extLst>
          </p:cNvPr>
          <p:cNvSpPr txBox="1"/>
          <p:nvPr/>
        </p:nvSpPr>
        <p:spPr>
          <a:xfrm>
            <a:off x="2719762" y="778592"/>
            <a:ext cx="500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vision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5764-B6EF-FD4E-B4A5-6E7E5A1EE042}"/>
              </a:ext>
            </a:extLst>
          </p:cNvPr>
          <p:cNvSpPr/>
          <p:nvPr/>
        </p:nvSpPr>
        <p:spPr>
          <a:xfrm>
            <a:off x="3" y="226168"/>
            <a:ext cx="9143999" cy="1012082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641FC0-EF6E-5A44-8E93-AAAA311624AC}"/>
              </a:ext>
            </a:extLst>
          </p:cNvPr>
          <p:cNvSpPr txBox="1"/>
          <p:nvPr/>
        </p:nvSpPr>
        <p:spPr>
          <a:xfrm>
            <a:off x="237485" y="432652"/>
            <a:ext cx="83670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7074CD-6CA3-3648-9D38-7E54307A8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84DE27-7F60-934D-B338-A209920C1E59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A2B474-5096-7144-BD55-C52EE5C2E341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522DEC-6566-3946-96CB-946CAC83A2A7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9778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966BB5-F5C0-6540-A212-3C7A97A4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03715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143919"/>
            <a:ext cx="51809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Setting Client Expectations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B09FDF-2661-6F47-80C0-3F7155AEB87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C8A025-A71C-8C4C-A63B-60B2E56D5FA9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72A289-1E93-2044-AB1F-8B210CD5960E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78FDCB-926C-5949-86A7-706AB22417DC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050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D1E3785-9F0B-FD4A-ACCA-6FF48DCAD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03715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41992"/>
            <a:ext cx="501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Reminder that making too many dramatic changes in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the early days of recovery can increase risk of relapse.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-15117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Setting Expectations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D1E08-F3D7-594F-A7E3-97D369DAD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8" y="609118"/>
            <a:ext cx="3436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Patience with the journey is key.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4115CF-B6BD-6F49-B136-4B429562C115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A9C401-5CB7-8540-99EF-781E7E4594D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3A5AE5-D972-3D46-BCE2-21DC011F3D90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678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8" y="609118"/>
            <a:ext cx="372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Showing up creates accountability.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82A695-7948-4A42-BFD8-BF0128D59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03715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53486"/>
            <a:ext cx="50196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11275" algn="l"/>
              </a:tabLst>
            </a:pP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If time permits, engage </a:t>
            </a:r>
            <a:b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in regular 1-on-1 sessions with </a:t>
            </a:r>
            <a:b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agreed-upon dates for the </a:t>
            </a:r>
            <a:b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series (6-8 weeks is common).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-15117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Setting Expectations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D1E08-F3D7-594F-A7E3-97D369DAD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87DA44-8E00-B949-8DD8-438267B64F3D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26BDE4-39F7-B84D-8A6F-31D48BF412A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ACB25-785A-3F43-9397-793D17890EB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601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82A695-7948-4A42-BFD8-BF0128D59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03715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695103"/>
            <a:ext cx="501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Join our group sessions and chat rooms on our private client Slack space.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-15117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Setting Expectations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D1E08-F3D7-594F-A7E3-97D369DAD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5" y="609118"/>
            <a:ext cx="3709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Showing up for others builds trust.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35A907-77E2-904C-A577-757D8C9456EA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E252C-4735-9842-837D-9F9364FB4130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76EF41-128D-8640-98BB-C2FBB15A40D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64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929CDF-4EA0-FE4B-ABCC-D160A3163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 r="-87"/>
          <a:stretch/>
        </p:blipFill>
        <p:spPr>
          <a:xfrm flipH="1">
            <a:off x="-15086" y="17726"/>
            <a:ext cx="9174166" cy="42701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9AA45C-0BE3-B843-8E0D-667432CA4F41}"/>
              </a:ext>
            </a:extLst>
          </p:cNvPr>
          <p:cNvSpPr/>
          <p:nvPr/>
        </p:nvSpPr>
        <p:spPr>
          <a:xfrm>
            <a:off x="-203199" y="419680"/>
            <a:ext cx="9631679" cy="1776237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F532DA-657F-1448-A88E-6F147436A1B5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-29102" y="577914"/>
            <a:ext cx="91138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“There are no conditions on worthiness…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we are worthy of love, belonging and joy now – as is.”</a:t>
            </a:r>
          </a:p>
          <a:p>
            <a:pPr algn="ctr"/>
            <a:endParaRPr lang="en-US" sz="2300" i="1" dirty="0">
              <a:solidFill>
                <a:schemeClr val="bg1"/>
              </a:solidFill>
              <a:latin typeface="Avenir Medium Oblique" panose="02000503020000020003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							— Brené Brown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86967-AFFE-2244-88BB-400AC5F67AB6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C9D11-3AB4-984A-987E-932CEE388D37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434166-42EC-4743-B93F-BE600C886F00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39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BC1A1F-9891-394C-8DC9-D99BA6474F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441446"/>
            <a:ext cx="51809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Living One’s Best Life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A12B97-9B5A-1D48-9AC5-1D78638DD568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66AF9D-461F-5B4B-A073-50E7FE48DA86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14288-F14B-D945-BA86-682977CBF18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222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A74E79E-F34D-9542-9B2F-8D1A743C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657960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Addictions often begin in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the teen years — learning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self-care was never a priority.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can help.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699727-4B01-D04C-B20E-B5A91181A673}"/>
              </a:ext>
            </a:extLst>
          </p:cNvPr>
          <p:cNvSpPr/>
          <p:nvPr/>
        </p:nvSpPr>
        <p:spPr>
          <a:xfrm>
            <a:off x="5094727" y="616756"/>
            <a:ext cx="333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coach self-care of all kinds.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25DDB5-C9FE-304B-B9D6-BC23976BAD73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Living One’s Best Life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A54D31-9067-124A-87CE-9EF80E0E3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FB75A2-5D76-1941-A9D4-D4C085845ACA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00A073-6641-3E44-8DA5-3EBDACEFA3F3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9CE972-892B-364A-BD03-5645605BDF91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123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699904-1116-8C4A-9D39-5F9063C23A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19241"/>
            <a:ext cx="501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recovery communities  provide a welcoming and supportive place for everyone to connect with each other.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BA998C-392D-1F41-B16D-62F558FA1394}"/>
              </a:ext>
            </a:extLst>
          </p:cNvPr>
          <p:cNvSpPr txBox="1"/>
          <p:nvPr/>
        </p:nvSpPr>
        <p:spPr>
          <a:xfrm>
            <a:off x="4039971" y="3525192"/>
            <a:ext cx="501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via Teacup’s private client Slack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63115-19C1-0346-B590-60DE22F85CCF}"/>
              </a:ext>
            </a:extLst>
          </p:cNvPr>
          <p:cNvSpPr txBox="1"/>
          <p:nvPr/>
        </p:nvSpPr>
        <p:spPr>
          <a:xfrm>
            <a:off x="8248310" y="1595352"/>
            <a:ext cx="37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* 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B0C5C6-3CAF-784A-9613-441CD48D33C2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8BD8B7-A943-7345-9C33-A6DA12EDC31D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Living One’s Best Life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E51F06-11D1-EE4A-AA38-0791EB6B10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9276DE9-8D80-1140-A3FF-4F32BC0B0FE4}"/>
              </a:ext>
            </a:extLst>
          </p:cNvPr>
          <p:cNvSpPr/>
          <p:nvPr/>
        </p:nvSpPr>
        <p:spPr>
          <a:xfrm>
            <a:off x="5094725" y="616756"/>
            <a:ext cx="3577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Isolation in addiction is common.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B026A2-3A32-7A43-A948-921C34EBB97C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A407AB-D584-C743-92BD-01329CF29927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AB211-DA6E-0A45-BA50-408F348AEED6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010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699904-1116-8C4A-9D39-5F9063C23A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19242"/>
            <a:ext cx="5019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Be kind to yourself. 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“You’ve done enough and </a:t>
            </a:r>
            <a:b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you’ve done well.”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B276A6-784A-704E-90A9-990C08EC1C4C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03CE37-A643-094D-BAA5-BAA893A5AB6C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Living One’s Best Life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865114-AE6E-6E4C-A4C5-7F516C7C60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D629A5D-F531-7249-BD62-ADE24D071ACC}"/>
              </a:ext>
            </a:extLst>
          </p:cNvPr>
          <p:cNvSpPr/>
          <p:nvPr/>
        </p:nvSpPr>
        <p:spPr>
          <a:xfrm>
            <a:off x="5094728" y="616756"/>
            <a:ext cx="3372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Confidence comes from doing.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2B4280-B6A9-B242-B765-7B8E0CE16E94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069F6-3FAA-994A-ABA9-64A16CFA86EA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9A284F-E3E0-A54A-B31E-7D9827A03CCD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678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8B8540-8296-634D-8B8B-D7F116DA1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2"/>
            <a:ext cx="9159083" cy="42878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603C7-1DFE-3D42-AE90-2734F9A004D7}"/>
              </a:ext>
            </a:extLst>
          </p:cNvPr>
          <p:cNvSpPr/>
          <p:nvPr/>
        </p:nvSpPr>
        <p:spPr>
          <a:xfrm>
            <a:off x="-203199" y="419679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DE6C-A0EE-7147-9D56-7FB3BF0F996E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0" y="577914"/>
            <a:ext cx="906965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Social recovery happens when we help each other 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heal our shared traumas and embrace our flaws 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with loving kindness.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287028-5D47-EE45-A603-45E7FAB3DF6D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34F51-B22E-4D41-988A-0F1CB38808BB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866288-D68A-B449-A2D8-ED68243F0A9D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895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328F9D-A8C0-E84E-AB1C-93FAACF5E697}"/>
              </a:ext>
            </a:extLst>
          </p:cNvPr>
          <p:cNvSpPr/>
          <p:nvPr/>
        </p:nvSpPr>
        <p:spPr>
          <a:xfrm>
            <a:off x="4" y="237894"/>
            <a:ext cx="9143999" cy="8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F45CF-28D6-0348-B7D8-65D26588B95A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88E0E-CF24-394E-81BC-F8BEC68DCF20}"/>
              </a:ext>
            </a:extLst>
          </p:cNvPr>
          <p:cNvSpPr/>
          <p:nvPr/>
        </p:nvSpPr>
        <p:spPr>
          <a:xfrm>
            <a:off x="3" y="226171"/>
            <a:ext cx="9143999" cy="85167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ACB857-F3BC-C641-8DEE-93B00F6A7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483" y="236509"/>
            <a:ext cx="819257" cy="819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108D24-1DC1-7D43-9AE7-97F77458728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BD3754-2F1B-5F45-A639-0EA56D60FCB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E550F8-A159-FE4C-86D9-A434E5F8D27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FE91A-DC94-4744-A381-D11774912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07"/>
          <a:stretch/>
        </p:blipFill>
        <p:spPr>
          <a:xfrm flipH="1">
            <a:off x="249209" y="710082"/>
            <a:ext cx="3355434" cy="3016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5CE99-10A5-384C-8BB0-025BBBA91E7D}"/>
              </a:ext>
            </a:extLst>
          </p:cNvPr>
          <p:cNvSpPr txBox="1"/>
          <p:nvPr/>
        </p:nvSpPr>
        <p:spPr>
          <a:xfrm>
            <a:off x="2737726" y="705581"/>
            <a:ext cx="4202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Welcome to our </a:t>
            </a:r>
            <a:b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>
                <a:solidFill>
                  <a:srgbClr val="167486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Teacup Talk</a:t>
            </a:r>
            <a:r>
              <a:rPr lang="en-US" sz="4400" b="1" dirty="0">
                <a:solidFill>
                  <a:srgbClr val="167486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C7F76E-2CE4-BF40-9423-53F98825CD17}"/>
              </a:ext>
            </a:extLst>
          </p:cNvPr>
          <p:cNvSpPr txBox="1"/>
          <p:nvPr/>
        </p:nvSpPr>
        <p:spPr>
          <a:xfrm>
            <a:off x="3604643" y="2321282"/>
            <a:ext cx="5234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Meet &amp; greet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20-30-min presentation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7665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EF5593-9786-2B4B-B82B-1C37F98221BD}"/>
              </a:ext>
            </a:extLst>
          </p:cNvPr>
          <p:cNvSpPr txBox="1"/>
          <p:nvPr/>
        </p:nvSpPr>
        <p:spPr>
          <a:xfrm>
            <a:off x="3918902" y="2020518"/>
            <a:ext cx="51809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Meditation &amp; Journaling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7D87B-84BB-5F4E-9B5B-0A38CFCADAC1}"/>
              </a:ext>
            </a:extLst>
          </p:cNvPr>
          <p:cNvSpPr/>
          <p:nvPr/>
        </p:nvSpPr>
        <p:spPr>
          <a:xfrm>
            <a:off x="3" y="570438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5C62E6-FFAE-FB4B-9D66-D087FAAA2D30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DF1A91-9CE5-994B-9668-9C42B13473CB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7D8159-AFE8-E04B-A611-8CB2C582E965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3051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6BDDA6A-99E2-034D-AEBA-A45C890ED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665216"/>
            <a:ext cx="5019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Those with more present-moment awareness feel more grounded in their recovery.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It begins with awareness of breath.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91"/>
            <a:ext cx="324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Meditation &amp; Journaling</a:t>
            </a:r>
          </a:p>
          <a:p>
            <a:endParaRPr lang="en-US" b="1" dirty="0">
              <a:solidFill>
                <a:schemeClr val="bg1"/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D1E08-F3D7-594F-A7E3-97D369DAD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8" y="609120"/>
            <a:ext cx="2806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Gratitude is foundational.</a:t>
            </a:r>
          </a:p>
          <a:p>
            <a:endParaRPr lang="en-US" b="1" i="1" dirty="0">
              <a:solidFill>
                <a:schemeClr val="accent2">
                  <a:lumMod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D05BAF-1A3C-E446-AF8D-37B571223D7D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039FB9-F47B-D44E-90F9-C347C23B0217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55F0D4-1F67-7647-A337-F83AAF4E1572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470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A7D0CCD-E9E6-9745-A226-33EC5BF49C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-31300" y="572371"/>
            <a:ext cx="3645498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Meditation &amp; Journaling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D1E08-F3D7-594F-A7E3-97D369DAD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5" y="609118"/>
            <a:ext cx="3416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Purpose motivates &amp; energizes.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13CA0-6C07-244A-AAEB-477C9BB10B2F}"/>
              </a:ext>
            </a:extLst>
          </p:cNvPr>
          <p:cNvSpPr txBox="1"/>
          <p:nvPr/>
        </p:nvSpPr>
        <p:spPr>
          <a:xfrm>
            <a:off x="4039972" y="1479661"/>
            <a:ext cx="501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Dream for the future without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regret for the past.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Helping others can get us out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of our own heads and creates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 sense of purpose.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7FB81E-8A89-9E48-AE0D-1DF339BC116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71F883-DF2D-9449-938E-41076A1C624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BE09C7-48A5-A548-92EC-F8BD101AF716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985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3DDA010-160C-8C49-8813-105445A0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92457"/>
            <a:ext cx="501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Begin a journal, even if you’ve never had one before. 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Writing can free the mind.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Meditation &amp; Journaling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D1E08-F3D7-594F-A7E3-97D369DAD4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6" y="609118"/>
            <a:ext cx="3864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Magic can happen from just writing.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6714C-5259-D342-8D69-72FEA1F5D0DB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3CDA32-F99E-0447-8FFB-1507700B7D2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60AA70-D746-3D4E-A479-5C0884EE0BA1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439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799057-B5A8-3B4C-8A79-A8567A0FC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"/>
          <a:stretch/>
        </p:blipFill>
        <p:spPr>
          <a:xfrm>
            <a:off x="-15504" y="0"/>
            <a:ext cx="9159086" cy="42956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4A950F2-AA2A-6A4D-BAA1-5D7A4D1D5271}"/>
              </a:ext>
            </a:extLst>
          </p:cNvPr>
          <p:cNvSpPr/>
          <p:nvPr/>
        </p:nvSpPr>
        <p:spPr>
          <a:xfrm>
            <a:off x="-203199" y="419679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BF5F77-1709-4A4A-A600-EB3051483710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2" y="1014097"/>
            <a:ext cx="90696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Meditation provides a way of learning how to let go.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E10BDE-55E9-EA41-A3D1-4F8C41E7EC74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1E9F20-EDDB-DC46-A2B1-9A289AA7358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B1F25F-29FD-7D48-BA5A-3DC25A37A788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55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B517C7-5CE8-394A-B967-E2959F1F2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" y="0"/>
            <a:ext cx="3625727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143919"/>
            <a:ext cx="59558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Avoid Switching </a:t>
            </a:r>
          </a:p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43AE1-32B8-A843-8F60-457F53727A0F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9AF779-9173-4043-A2F5-EAA5F969B53E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B80955-6212-E842-9BD7-12E6D1F4655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9742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127415F-1DB0-CE40-A3FD-E66AC10596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0D4E19-6E5A-3B49-8F0E-5E662B2E48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08823"/>
            <a:ext cx="501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develops as a coping mechanism. Understanding what the addiction did for you and then finding other ways to deal with those emotions is essential to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long-term recovery.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0540A-150A-094E-82C4-3615D8D3F7EC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Avoid Switching Addictions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8DC951-724A-244A-908B-8680B627BCCC}"/>
              </a:ext>
            </a:extLst>
          </p:cNvPr>
          <p:cNvSpPr/>
          <p:nvPr/>
        </p:nvSpPr>
        <p:spPr>
          <a:xfrm>
            <a:off x="5094725" y="60911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Recovery leaves gaps.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3EC0DE-C4B3-5149-AC93-DB1B4A6372DC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60D013-9C9B-214B-9E16-AD752B36259A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EF37A0-99DF-7E4D-BE79-6AF0AE21F66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795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2B40CD4-3066-DE49-BDE5-2A407EFE0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69" y="1629277"/>
            <a:ext cx="5555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Comorbidities, illness, family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dynamics, co-dependencies,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unemployment or work-related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issues plus financial situations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can all have an effect on the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likelihood of success.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97ABE3-C763-434A-A7BC-DCAA426EE0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D80A8B-01AF-D148-BB56-FA1DFF69A271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9B57AD-E78B-D243-B28F-9B14B65F71F3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Avoid Switching Addictions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D85B5-CA38-5B40-BCDB-1D1265054AC3}"/>
              </a:ext>
            </a:extLst>
          </p:cNvPr>
          <p:cNvSpPr/>
          <p:nvPr/>
        </p:nvSpPr>
        <p:spPr>
          <a:xfrm>
            <a:off x="5094727" y="609118"/>
            <a:ext cx="3223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Consider surrounding factors.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7A092-415C-9848-A214-072E83F0134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926EC1-CB14-7049-8B31-1C4DF9E4E491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234776-CBCD-FD42-895C-1BD90D868B56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87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3D4BF2F-EB56-534C-A2C6-8FFA85F5E3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441643"/>
            <a:ext cx="501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Clearing away wreckage and healing from trauma takes time. 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It’s understandable to need a few crutches along the way. It’s all about keeping it in perspective.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BE48A9-387F-6D44-B92D-215F8EDC2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79AD72F-6473-7B4C-B98C-22BAE2CEE923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CE7465-895C-7743-ABD5-2803EB372B98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Avoid Switching Addictions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D19B36A-0F39-4345-81FB-E5351231EC1C}"/>
              </a:ext>
            </a:extLst>
          </p:cNvPr>
          <p:cNvSpPr/>
          <p:nvPr/>
        </p:nvSpPr>
        <p:spPr>
          <a:xfrm>
            <a:off x="5094724" y="609118"/>
            <a:ext cx="3308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Harm reduction above all else.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D7BAD9-E514-5649-9A6C-1A439FA7EAC6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9DCD73-8DCF-FA4D-ACF3-85EFB2A3F92F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EE2D76-6545-6C43-969C-159C975CCB80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336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2B40CD4-3066-DE49-BDE5-2A407EFE0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69" y="1498011"/>
            <a:ext cx="55553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Experimenting to find what helps is 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part of the journey. 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Compassion for temporary addiction-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switching is essential.</a:t>
            </a: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The goal is to find long-term healthy 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options that support long-term recovery.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97ABE3-C763-434A-A7BC-DCAA426EE0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D80A8B-01AF-D148-BB56-FA1DFF69A271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9B57AD-E78B-D243-B28F-9B14B65F71F3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Avoid Switching Addictions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D85B5-CA38-5B40-BCDB-1D1265054AC3}"/>
              </a:ext>
            </a:extLst>
          </p:cNvPr>
          <p:cNvSpPr/>
          <p:nvPr/>
        </p:nvSpPr>
        <p:spPr>
          <a:xfrm>
            <a:off x="5094725" y="609118"/>
            <a:ext cx="3046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Perfection is never the goal.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F999DD-0ABB-C24F-B211-559379572DC5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66C907-7480-B74F-B2AC-C517D9ABD41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7B5C93-0E7A-C242-BF77-72008A4C626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389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BB9959-E73E-5D4A-A8F9-338D7DE9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15267" cy="428783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1345587"/>
            <a:ext cx="51809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Introduction to </a:t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Teacup Wellness</a:t>
            </a:r>
          </a:p>
          <a:p>
            <a:br>
              <a:rPr lang="en-US" sz="3600" b="1" dirty="0">
                <a:solidFill>
                  <a:srgbClr val="167486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167486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guiding philosophy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B09FDF-2661-6F47-80C0-3F7155AEB87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986" y="454154"/>
            <a:ext cx="819257" cy="819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B93505-8D50-E240-BD62-54BF67B8394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202FF-7007-D949-A223-F1874E51BA53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3C05DC-B67E-D54B-97AC-486ED1DED1A6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711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F71809-1CDE-F447-8443-6B96BADDA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59080" cy="43055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8CF32C2-CC35-394E-8950-237DB80C87F2}"/>
              </a:ext>
            </a:extLst>
          </p:cNvPr>
          <p:cNvSpPr/>
          <p:nvPr/>
        </p:nvSpPr>
        <p:spPr>
          <a:xfrm>
            <a:off x="-203199" y="419680"/>
            <a:ext cx="9631679" cy="1978167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22C859-3940-414F-ADE8-4A6E07BA62C4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2" y="659894"/>
            <a:ext cx="90696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We all seek a sense of equilibrium. </a:t>
            </a:r>
          </a:p>
          <a:p>
            <a:pPr algn="ctr"/>
            <a:endParaRPr lang="en-US" sz="2300" i="1" dirty="0">
              <a:solidFill>
                <a:schemeClr val="bg1"/>
              </a:solidFill>
              <a:latin typeface="Avenir Medium Oblique" panose="02000503020000020003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Understanding that our journeys can vary 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leaves room for compassion.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F1539E-27C4-1C4F-9FEA-FE6D0EF80D3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D1E2FA-CF43-C842-96E8-98B71BB0137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AAE03E-1DE9-6E4E-8365-1A945CF6CD1B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410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7" y="2441446"/>
            <a:ext cx="549122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Eating for Recovery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07A5D3-0F8A-4149-A04F-96CEBF69F4C8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5D4DE3-16BF-104F-BC33-D43F6AA93F4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92A82A-96DC-784E-AABA-14DE452DAA9E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397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EFD52AC-EF96-CA47-B229-0018919E9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41992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The temptation to try and </a:t>
            </a: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do too many things at once in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an effort to clean up one’s life can lead to eating disorders and new addictions.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Eating for Recovery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8CC777-CCBC-3D43-AE06-136252A7A7B3}"/>
              </a:ext>
            </a:extLst>
          </p:cNvPr>
          <p:cNvSpPr/>
          <p:nvPr/>
        </p:nvSpPr>
        <p:spPr>
          <a:xfrm>
            <a:off x="-15117" y="57469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858A0E-D931-DF4E-AFAA-C6C2C3BB1409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Eating for Recovery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A90212-05B0-2E4D-8230-E2DDE51DD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201671"/>
            <a:ext cx="1270000" cy="1270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BA0FCB2-0D32-9044-9AEE-85A45F153496}"/>
              </a:ext>
            </a:extLst>
          </p:cNvPr>
          <p:cNvSpPr/>
          <p:nvPr/>
        </p:nvSpPr>
        <p:spPr>
          <a:xfrm>
            <a:off x="5094728" y="619076"/>
            <a:ext cx="363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Strive for progress not perfection.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E9AA9A-8ACE-B840-8103-CEB341542A6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FE94CC-03A8-804E-AE3C-1B3AE4012A91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69C5DE-0BB2-A140-BA55-9164E476B8D3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059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CEF08D-DE32-1A45-9F1C-0451792E6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3E18D-387D-5146-958E-72B767DD9377}"/>
              </a:ext>
            </a:extLst>
          </p:cNvPr>
          <p:cNvSpPr/>
          <p:nvPr/>
        </p:nvSpPr>
        <p:spPr>
          <a:xfrm>
            <a:off x="-15117" y="57469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41993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Changing diets early in recovery can be risky.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Encourage lots of fresh water,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fruits and vegetables.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F1DAA-1526-9845-B958-DED884546054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Eating for Recovery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5C97BE-1DD3-F44D-AC8A-2699C7A210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201671"/>
            <a:ext cx="1270000" cy="1270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7D5C1E7-DB01-674F-B513-B04D87E2E766}"/>
              </a:ext>
            </a:extLst>
          </p:cNvPr>
          <p:cNvSpPr/>
          <p:nvPr/>
        </p:nvSpPr>
        <p:spPr>
          <a:xfrm>
            <a:off x="5094725" y="619076"/>
            <a:ext cx="3936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Everyone’s dietary needs are unique.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DE8B01-D191-5843-AD25-97D6973EE5A8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B8EAC-88D4-4B42-8512-2FD3900AC18F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817A6F-C22A-7A4D-A0C2-F3FA4FB2E23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913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130C7A6-EA4C-284A-801B-7092F4419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41993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Berries are low in sugar and high in fiber and nutrients.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Water cleanses the system and can banish cravings.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B9BAD0-F714-9244-8522-EF4AFBD49499}"/>
              </a:ext>
            </a:extLst>
          </p:cNvPr>
          <p:cNvSpPr/>
          <p:nvPr/>
        </p:nvSpPr>
        <p:spPr>
          <a:xfrm>
            <a:off x="-15117" y="57469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8B54AA-FA26-904D-97F7-EEF37AC704E7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Eating for Recovery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2C4A75-1211-D645-802A-DCB7C4C48B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201671"/>
            <a:ext cx="1270000" cy="127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11DA82D-39F5-F741-A3DD-76488FABDF15}"/>
              </a:ext>
            </a:extLst>
          </p:cNvPr>
          <p:cNvSpPr/>
          <p:nvPr/>
        </p:nvSpPr>
        <p:spPr>
          <a:xfrm>
            <a:off x="5094728" y="619076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Sugar is often a trigger for cravings.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C692FD-49AD-674C-96EB-2859B0D2EA0A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0F1AD2-0D86-7243-8D7D-B5B39C8C0765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3D97B4-C2E4-B845-BCC0-C9F20526383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600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F791C1-5991-8F41-8C5E-6239CE5A0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28"/>
            <a:ext cx="9159080" cy="43174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12E6C1-E3CB-9E47-BA27-2AC63E9EBC6B}"/>
              </a:ext>
            </a:extLst>
          </p:cNvPr>
          <p:cNvSpPr/>
          <p:nvPr/>
        </p:nvSpPr>
        <p:spPr>
          <a:xfrm>
            <a:off x="-203199" y="419679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433545-3530-E549-A32E-9D4B314A37E8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2" y="760796"/>
            <a:ext cx="90696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Nutritious foods support recovery by healing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the microbiome and opening the mind-body connection.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CAC086-6CB3-284C-A4FC-9344DC3AB75B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AE3879-1949-8545-8549-A1417C370D97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FC7D80-EB67-D649-97D1-C4A76B6E8664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501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441446"/>
            <a:ext cx="51809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Cooking Healthy Meals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12FF48-F901-3549-93CE-A1FDB20B60E6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3E03B3-335D-7941-98A3-E06E46475E12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B8086-9151-4E42-87C0-DE02E04EFA0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131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2EB445D-E567-4C4D-8C7E-945B02BA0D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50296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Swap out pantry ingredients that are less healthy for those that are healthier.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Be sensitive to budgets but don’t be 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afraid to do a pantry purge. 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Would you rather put junk food in the trash or have your body be the trash can?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22B9F-32EB-CB40-A381-CFF6C582FABF}"/>
              </a:ext>
            </a:extLst>
          </p:cNvPr>
          <p:cNvSpPr/>
          <p:nvPr/>
        </p:nvSpPr>
        <p:spPr>
          <a:xfrm>
            <a:off x="-11071" y="572371"/>
            <a:ext cx="3630383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DE46B-D948-8246-8FEF-153DDD6C948B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Cooking Healthy Meals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025E4F-DC9A-9645-989C-8E68C3EAAA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9D9137-6F29-7A44-8D5A-4DA2F8881EA0}"/>
              </a:ext>
            </a:extLst>
          </p:cNvPr>
          <p:cNvSpPr/>
          <p:nvPr/>
        </p:nvSpPr>
        <p:spPr>
          <a:xfrm>
            <a:off x="5094727" y="616756"/>
            <a:ext cx="3480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Healthy food prepared healthily.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209178-4E2A-974B-88BF-F9A083104411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B35E3C-89E4-AD42-8C42-456F16A583C8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C7AF8E-91F7-424E-B173-63B7BE62B23A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747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2EB445D-E567-4C4D-8C7E-945B02BA0D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550296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Invest in a good blender. </a:t>
            </a: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Toss in a few fruits or greens to make a daily smoothie for the road.</a:t>
            </a: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Have precut veggies on hand for quick meal prep and for snacking.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22B9F-32EB-CB40-A381-CFF6C582FABF}"/>
              </a:ext>
            </a:extLst>
          </p:cNvPr>
          <p:cNvSpPr/>
          <p:nvPr/>
        </p:nvSpPr>
        <p:spPr>
          <a:xfrm>
            <a:off x="-11071" y="572371"/>
            <a:ext cx="3630383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DE46B-D948-8246-8FEF-153DDD6C948B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Cooking Healthy Meals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025E4F-DC9A-9645-989C-8E68C3EAAA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9D9137-6F29-7A44-8D5A-4DA2F8881EA0}"/>
              </a:ext>
            </a:extLst>
          </p:cNvPr>
          <p:cNvSpPr/>
          <p:nvPr/>
        </p:nvSpPr>
        <p:spPr>
          <a:xfrm>
            <a:off x="5094725" y="616756"/>
            <a:ext cx="3064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Healthy food can be simple.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C9168F-AAEF-5B46-A5FB-FA3AB98C1F0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FE4352-7890-5C45-9300-0572DD22881E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30172E-F7CC-994C-9375-DC6C304B5AD0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316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54DC02-9F32-EF4A-9CB5-5E8C07676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82" y="0"/>
            <a:ext cx="9159082" cy="42956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9115E-D81C-C34C-8191-CF85C8471A24}"/>
              </a:ext>
            </a:extLst>
          </p:cNvPr>
          <p:cNvSpPr/>
          <p:nvPr/>
        </p:nvSpPr>
        <p:spPr>
          <a:xfrm>
            <a:off x="-203199" y="419679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4AEF9A-C88B-5845-A5BB-D087BC127C4F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0" y="777940"/>
            <a:ext cx="90696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If we keep more healthy food in the house, </a:t>
            </a:r>
            <a:b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we will eat more healthy food.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09C67-24C5-D54C-8CD5-48899DC8C4D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60E10-6D56-8542-833B-A73700D3AEA8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ED9D79-B406-4C47-B4D5-24010A893F6C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93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4985FE-0EB7-DA4C-AA89-921B1B469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465385" cy="42878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328F9D-A8C0-E84E-AB1C-93FAACF5E697}"/>
              </a:ext>
            </a:extLst>
          </p:cNvPr>
          <p:cNvSpPr/>
          <p:nvPr/>
        </p:nvSpPr>
        <p:spPr>
          <a:xfrm>
            <a:off x="4" y="237894"/>
            <a:ext cx="9143999" cy="8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F45CF-28D6-0348-B7D8-65D26588B95A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88E0E-CF24-394E-81BC-F8BEC68DCF20}"/>
              </a:ext>
            </a:extLst>
          </p:cNvPr>
          <p:cNvSpPr/>
          <p:nvPr/>
        </p:nvSpPr>
        <p:spPr>
          <a:xfrm>
            <a:off x="3" y="226171"/>
            <a:ext cx="9143999" cy="85167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ACB857-F3BC-C641-8DEE-93B00F6A7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483" y="236509"/>
            <a:ext cx="819257" cy="819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108D24-1DC1-7D43-9AE7-97F77458728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BD3754-2F1B-5F45-A639-0EA56D60FCB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E550F8-A159-FE4C-86D9-A434E5F8D27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3D4B02-E80D-2241-9EE1-9CEA7F579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107"/>
          <a:stretch/>
        </p:blipFill>
        <p:spPr>
          <a:xfrm flipH="1">
            <a:off x="1518582" y="349157"/>
            <a:ext cx="1708110" cy="15354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836BB5-2EF0-2744-BA4F-5D460141DAFD}"/>
              </a:ext>
            </a:extLst>
          </p:cNvPr>
          <p:cNvSpPr txBox="1"/>
          <p:nvPr/>
        </p:nvSpPr>
        <p:spPr>
          <a:xfrm>
            <a:off x="2829503" y="549232"/>
            <a:ext cx="51498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Teacup Wellness is a Colorado </a:t>
            </a:r>
            <a:b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non-profit with certified coaches from </a:t>
            </a:r>
            <a:b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all over the United States.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EFFCC2-F4D5-D644-AAE0-C044F33F9F92}"/>
              </a:ext>
            </a:extLst>
          </p:cNvPr>
          <p:cNvSpPr txBox="1"/>
          <p:nvPr/>
        </p:nvSpPr>
        <p:spPr>
          <a:xfrm>
            <a:off x="1749287" y="1970270"/>
            <a:ext cx="7037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167486"/>
                </a:solidFill>
              </a:rPr>
              <a:t>Our mission is to use the power of donations to offer wellness coaching to anyone who seeks it</a:t>
            </a:r>
            <a:r>
              <a:rPr lang="en-US" sz="2800" dirty="0">
                <a:solidFill>
                  <a:srgbClr val="167486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B8065D-0872-3044-9288-9A2F2227D8A3}"/>
              </a:ext>
            </a:extLst>
          </p:cNvPr>
          <p:cNvSpPr txBox="1"/>
          <p:nvPr/>
        </p:nvSpPr>
        <p:spPr>
          <a:xfrm>
            <a:off x="1749286" y="3162189"/>
            <a:ext cx="733544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name evokes the warmth of a compassionate chat</a:t>
            </a:r>
          </a:p>
          <a:p>
            <a:pPr marL="234950" indent="-2349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expertise can guide you in living your best life</a:t>
            </a:r>
          </a:p>
        </p:txBody>
      </p:sp>
    </p:spTree>
    <p:extLst>
      <p:ext uri="{BB962C8B-B14F-4D97-AF65-F5344CB8AC3E}">
        <p14:creationId xmlns:p14="http://schemas.microsoft.com/office/powerpoint/2010/main" val="17713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0BF312-BEA4-5E46-A399-DFC92C4B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0"/>
            <a:ext cx="9159087" cy="42956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73BE9F-740D-EA41-8E45-437EAD31E3AF}"/>
              </a:ext>
            </a:extLst>
          </p:cNvPr>
          <p:cNvSpPr/>
          <p:nvPr/>
        </p:nvSpPr>
        <p:spPr>
          <a:xfrm>
            <a:off x="-203199" y="419677"/>
            <a:ext cx="9631679" cy="1724242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8498D-AF65-3A44-8658-E56EBF3E1A06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0" y="760794"/>
            <a:ext cx="906965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“No one is born a great cook; one learns by doing” 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 				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				— Julia Child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66C1BF-5B58-744C-8F02-7FAADECDE2C6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DAB76D-ADD4-9A4C-8C5A-99337F5F5815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51E9CF-9696-074A-BD21-A3A36FD6351C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799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"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441446"/>
            <a:ext cx="51809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Incorporating Exercise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7572A5-0D2B-534E-827E-7ED00B43528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BA1117-E029-AF4C-9FD2-166F3B501BDC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6673C-739C-8749-BA74-CCF360B27882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21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B2269CD-7E23-2B41-BF76-FBC90FCE6A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15"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97443"/>
            <a:ext cx="5019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Stretching while embracing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 quiet mind can help people reconnect with their senses.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EA79D7-D904-294F-AE11-DA01C0768B78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1E0206-489F-C046-B917-A026B5277604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Incorporating Exercise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9A2CB28-B9D8-2742-AD9A-5E7E5A4E5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87389C1-78BB-AA4A-867E-C2F3C7981CD4}"/>
              </a:ext>
            </a:extLst>
          </p:cNvPr>
          <p:cNvSpPr/>
          <p:nvPr/>
        </p:nvSpPr>
        <p:spPr>
          <a:xfrm>
            <a:off x="5094728" y="616756"/>
            <a:ext cx="350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Reconnect with the physical self.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B0669C-476F-3843-8F9E-3C6395F1FEEF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9D60B8-AD83-A447-80BA-DD5BF188D13E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FBA139-2B23-4E40-8245-FFDD8C639578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5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B7E960-0351-0746-8811-E6B52A799B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7726"/>
            <a:ext cx="9128917" cy="431741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CC3141-7234-0545-9057-8D7AD0DE7D8A}"/>
              </a:ext>
            </a:extLst>
          </p:cNvPr>
          <p:cNvSpPr/>
          <p:nvPr/>
        </p:nvSpPr>
        <p:spPr>
          <a:xfrm>
            <a:off x="-203199" y="419679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5D055-6F6C-6B46-94AE-FE90D7F96EC5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2" y="860794"/>
            <a:ext cx="90696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The best exercise is the one you’ll keep doing.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D2B586-F37B-3F4D-9871-BBE02A153A8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BD3868-8174-1E48-BCC9-4FE0234B9892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714A22-BE79-6549-A1E3-4D3864D5EB09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127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087907"/>
            <a:ext cx="518094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Total Abstinence </a:t>
            </a:r>
            <a:b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Is Not an Option</a:t>
            </a:r>
          </a:p>
          <a:p>
            <a:endParaRPr lang="en-US" sz="3700" b="1" dirty="0">
              <a:solidFill>
                <a:schemeClr val="accent4">
                  <a:lumMod val="75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48A324-7B1A-984B-A01C-B9493D7508D5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51DA4E-DB4B-2242-82D5-0293F992350A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3F99DB-2CE6-4348-AF15-B0E398122FC6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32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5FF99B1-B05C-574D-9238-7B3BB52A2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476405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 hallmark of many addictions is the inability to stop once it’s been triggered. The only safe approach is abstinence.</a:t>
            </a:r>
          </a:p>
          <a:p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But what if the addiction is food or social media or the internet? Moderation is the only option but can be difficult to sustain.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10C444-1B1C-374D-B9B8-7BA2AB983D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A75009A-B230-D543-BB66-1F0EFBF23490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5F83E2-B5B2-9948-9A81-2CED10827279}"/>
              </a:ext>
            </a:extLst>
          </p:cNvPr>
          <p:cNvSpPr txBox="1"/>
          <p:nvPr/>
        </p:nvSpPr>
        <p:spPr>
          <a:xfrm>
            <a:off x="127002" y="594189"/>
            <a:ext cx="33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Abstinence Is No Option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BAF29B-B013-5342-8593-269BF914AFC4}"/>
              </a:ext>
            </a:extLst>
          </p:cNvPr>
          <p:cNvSpPr/>
          <p:nvPr/>
        </p:nvSpPr>
        <p:spPr>
          <a:xfrm>
            <a:off x="5094728" y="609118"/>
            <a:ext cx="297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Learning how to moderate.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15B72A-BC65-AC45-BDFB-E762A05ECEBA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033D21-A6B0-6144-954C-E6C5D5870FB7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7B877B-1862-ED44-9AC9-04C0E791D165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476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5FF99B1-B05C-574D-9238-7B3BB52A29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10C444-1B1C-374D-B9B8-7BA2AB983D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A75009A-B230-D543-BB66-1F0EFBF23490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5F83E2-B5B2-9948-9A81-2CED10827279}"/>
              </a:ext>
            </a:extLst>
          </p:cNvPr>
          <p:cNvSpPr txBox="1"/>
          <p:nvPr/>
        </p:nvSpPr>
        <p:spPr>
          <a:xfrm>
            <a:off x="127002" y="594189"/>
            <a:ext cx="33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Abstinence Is No Option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BAF29B-B013-5342-8593-269BF914AFC4}"/>
              </a:ext>
            </a:extLst>
          </p:cNvPr>
          <p:cNvSpPr/>
          <p:nvPr/>
        </p:nvSpPr>
        <p:spPr>
          <a:xfrm>
            <a:off x="5094725" y="609118"/>
            <a:ext cx="304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Moderation can be learned.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64BCB-E4AE-AD41-8277-FA3A36D512E8}"/>
              </a:ext>
            </a:extLst>
          </p:cNvPr>
          <p:cNvSpPr txBox="1"/>
          <p:nvPr/>
        </p:nvSpPr>
        <p:spPr>
          <a:xfrm>
            <a:off x="4039972" y="1624442"/>
            <a:ext cx="5019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1625" indent="-301625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Pause and assess.</a:t>
            </a:r>
          </a:p>
          <a:p>
            <a:pPr marL="301625" indent="-301625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01625" indent="-301625">
              <a:buFontTx/>
              <a:buChar char="-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How do you feel? </a:t>
            </a:r>
          </a:p>
          <a:p>
            <a:pPr marL="301625" indent="-301625">
              <a:buFontTx/>
              <a:buChar char="-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Are you close to satisfied?</a:t>
            </a:r>
          </a:p>
          <a:p>
            <a:pPr marL="301625" indent="-301625">
              <a:buFontTx/>
              <a:buChar char="-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Can you stop?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C9A2D-743A-A140-AE3D-C6EC646C809B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EB34DD-990F-FC43-A398-69A0960A185C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4790FD-245D-5642-9BF2-32F285D4D6C7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641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98515AD-69F2-7248-AF19-DBDBFEA43A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624443"/>
            <a:ext cx="501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the pressure is on, it helps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to think through the entire sequence of events likely to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unfold if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use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 turns to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abuse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How does that tape end?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188F54-7F46-814E-B891-FC30DDCF5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A84E9E3-DFB1-C745-B0A0-8CA851625D8D}"/>
              </a:ext>
            </a:extLst>
          </p:cNvPr>
          <p:cNvSpPr/>
          <p:nvPr/>
        </p:nvSpPr>
        <p:spPr>
          <a:xfrm>
            <a:off x="5094725" y="609118"/>
            <a:ext cx="1584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Play the tape.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7A059B-3625-6D42-8769-A284529C189E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7D819-FA79-D140-B98E-A5AAB65E8327}"/>
              </a:ext>
            </a:extLst>
          </p:cNvPr>
          <p:cNvSpPr txBox="1"/>
          <p:nvPr/>
        </p:nvSpPr>
        <p:spPr>
          <a:xfrm>
            <a:off x="127002" y="594189"/>
            <a:ext cx="33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Abstinence Is No Option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BE886-DD09-A14E-9AA3-B3C69A2BEB45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3FD271-1B4C-E64C-B836-E755527090DC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F5E753-DFA9-F041-B6A8-F6DE70D5C2CB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884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98515AD-69F2-7248-AF19-DBDBFEA43A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624442"/>
            <a:ext cx="5019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Professional help for some types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of disorders can be critical for success.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Ask for help.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188F54-7F46-814E-B891-FC30DDCF5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266" y="190683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A84E9E3-DFB1-C745-B0A0-8CA851625D8D}"/>
              </a:ext>
            </a:extLst>
          </p:cNvPr>
          <p:cNvSpPr/>
          <p:nvPr/>
        </p:nvSpPr>
        <p:spPr>
          <a:xfrm>
            <a:off x="5094728" y="609118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Nobody has to go it alone.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7A059B-3625-6D42-8769-A284529C189E}"/>
              </a:ext>
            </a:extLst>
          </p:cNvPr>
          <p:cNvSpPr/>
          <p:nvPr/>
        </p:nvSpPr>
        <p:spPr>
          <a:xfrm>
            <a:off x="1069" y="572371"/>
            <a:ext cx="3618831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7D819-FA79-D140-B98E-A5AAB65E8327}"/>
              </a:ext>
            </a:extLst>
          </p:cNvPr>
          <p:cNvSpPr txBox="1"/>
          <p:nvPr/>
        </p:nvSpPr>
        <p:spPr>
          <a:xfrm>
            <a:off x="127002" y="594189"/>
            <a:ext cx="33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Abstinence Is No Option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1DAE05-6436-E240-ACA3-BE1E6FC10F39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742EAA-64AE-0E4D-9569-D8936A55FF00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88D124-97B3-0544-969B-F6214267FC6E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8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D02559-B5D9-2B48-A84F-EB5D498D6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9159081" cy="43055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066DB81-319E-2F43-9E11-5E257D1C50C2}"/>
              </a:ext>
            </a:extLst>
          </p:cNvPr>
          <p:cNvSpPr/>
          <p:nvPr/>
        </p:nvSpPr>
        <p:spPr>
          <a:xfrm>
            <a:off x="-203199" y="419679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53A07D-1987-1C49-943E-D4E7D23EBBDD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2" y="800338"/>
            <a:ext cx="90696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Making regular wellness investments in oneself </a:t>
            </a:r>
            <a:b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helps defend against addictive behavior.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F33375-2302-7D48-88AA-8A148B587B4B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EECDD3-66C3-6649-9993-74A9D1326F86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96AE64-8BB0-504D-BE68-CBA6457C6C4B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84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4985FE-0EB7-DA4C-AA89-921B1B469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465385" cy="42878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328F9D-A8C0-E84E-AB1C-93FAACF5E697}"/>
              </a:ext>
            </a:extLst>
          </p:cNvPr>
          <p:cNvSpPr/>
          <p:nvPr/>
        </p:nvSpPr>
        <p:spPr>
          <a:xfrm>
            <a:off x="4" y="237894"/>
            <a:ext cx="9143999" cy="8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F45CF-28D6-0348-B7D8-65D26588B95A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88E0E-CF24-394E-81BC-F8BEC68DCF20}"/>
              </a:ext>
            </a:extLst>
          </p:cNvPr>
          <p:cNvSpPr/>
          <p:nvPr/>
        </p:nvSpPr>
        <p:spPr>
          <a:xfrm>
            <a:off x="3" y="226171"/>
            <a:ext cx="9143999" cy="85167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5CE99-10A5-384C-8BB0-025BBBA91E7D}"/>
              </a:ext>
            </a:extLst>
          </p:cNvPr>
          <p:cNvSpPr txBox="1"/>
          <p:nvPr/>
        </p:nvSpPr>
        <p:spPr>
          <a:xfrm>
            <a:off x="2512164" y="599827"/>
            <a:ext cx="5593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qualified coaches’ expertise &amp; unique programs</a:t>
            </a:r>
            <a:endParaRPr lang="en-US" sz="3100" b="1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5FC002-15DE-D949-AB5D-523CCA4811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23" y="519781"/>
            <a:ext cx="858133" cy="1016030"/>
          </a:xfrm>
          <a:prstGeom prst="rect">
            <a:avLst/>
          </a:prstGeom>
          <a:effectLst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6BB7689-5C8A-F141-B6E8-663E1FF92BDB}"/>
              </a:ext>
            </a:extLst>
          </p:cNvPr>
          <p:cNvSpPr txBox="1"/>
          <p:nvPr/>
        </p:nvSpPr>
        <p:spPr>
          <a:xfrm>
            <a:off x="2512164" y="3255726"/>
            <a:ext cx="663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997AD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Teacup Wellness approach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61AEA-17A3-7940-9D55-EE70E732DD92}"/>
              </a:ext>
            </a:extLst>
          </p:cNvPr>
          <p:cNvSpPr txBox="1"/>
          <p:nvPr/>
        </p:nvSpPr>
        <p:spPr>
          <a:xfrm>
            <a:off x="1782671" y="3236406"/>
            <a:ext cx="62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ACB857-F3BC-C641-8DEE-93B00F6A7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483" y="236509"/>
            <a:ext cx="819257" cy="819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108D24-1DC1-7D43-9AE7-97F77458728E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BD3754-2F1B-5F45-A639-0EA56D60FCB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E550F8-A159-FE4C-86D9-A434E5F8D27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442CCB-F7BE-ED4A-B204-5714E5D03762}"/>
              </a:ext>
            </a:extLst>
          </p:cNvPr>
          <p:cNvSpPr txBox="1"/>
          <p:nvPr/>
        </p:nvSpPr>
        <p:spPr>
          <a:xfrm>
            <a:off x="2512164" y="1903871"/>
            <a:ext cx="64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compassionate understanding </a:t>
            </a:r>
            <a:br>
              <a:rPr lang="en-US" sz="31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of addiction recovery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9E477-D5A5-3848-B0CC-F4497C8E6BF0}"/>
              </a:ext>
            </a:extLst>
          </p:cNvPr>
          <p:cNvSpPr txBox="1"/>
          <p:nvPr/>
        </p:nvSpPr>
        <p:spPr>
          <a:xfrm>
            <a:off x="1782671" y="1872170"/>
            <a:ext cx="62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012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2006177"/>
            <a:ext cx="518094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Reduce Likelihood </a:t>
            </a:r>
            <a:b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of Relapse</a:t>
            </a:r>
          </a:p>
          <a:p>
            <a:endParaRPr lang="en-US" sz="3700" b="1" dirty="0">
              <a:solidFill>
                <a:schemeClr val="accent4">
                  <a:lumMod val="75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BF8D8F-C7EF-B046-9667-B77F80B46D14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9B2FFB-F07F-0F43-B14B-C614F3877A2F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0A68A7-D03D-A143-878E-A44D68BCC784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308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AA257CB-4F33-394F-8EEF-1D9C706B0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97443"/>
            <a:ext cx="5019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Relapse is an opportunity to gain a deeper understanding of what drives the addiction.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CBCAC2-B19F-AE4A-9000-566B6F0E4119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04F3AB-3173-4C40-9A68-D5447FC89DF3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Reduce Likelihood of Relapse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B5E855-3B01-5F45-AAEF-582F41B9EA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2B025D7-9800-094A-B670-F7877C3262FD}"/>
              </a:ext>
            </a:extLst>
          </p:cNvPr>
          <p:cNvSpPr/>
          <p:nvPr/>
        </p:nvSpPr>
        <p:spPr>
          <a:xfrm>
            <a:off x="5094728" y="616756"/>
            <a:ext cx="3185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Realize that relapse happens.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FD8CA2-1267-AE43-A4AA-83621B716445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1CB22F-0650-6A49-A7AA-8A23B6ED0AD8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E6B91D-EEE0-9C4C-9AB3-ECA7DE888314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771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12BB240-1A48-C241-BB53-D63038F1CC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97440"/>
            <a:ext cx="5019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craving hits, remember that we don’t need to act on it.</a:t>
            </a:r>
          </a:p>
          <a:p>
            <a:endParaRPr lang="en-US" sz="27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The craving will go away.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9A08E-3C80-D843-A34B-0C82B67BBD8E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EF700D-C859-1C47-B5B4-2AE4051E9FCD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Reduce Likelihood of Relapse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46E9B1-B272-2743-8CB4-A0373CE48A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BC26C2F-1F52-0B40-AACD-758064E26276}"/>
              </a:ext>
            </a:extLst>
          </p:cNvPr>
          <p:cNvSpPr/>
          <p:nvPr/>
        </p:nvSpPr>
        <p:spPr>
          <a:xfrm>
            <a:off x="5094725" y="616756"/>
            <a:ext cx="3248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It’s only an obsessive thought.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1B7334-5DD6-3640-8D30-16BAC037B901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E5F5BC-B037-054D-9582-18BC5E16FBBB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964EE6-34E7-0C4B-9CA0-3D00D362AD8B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77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E520F89-0B0B-834E-8F64-E5FB3170C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97441"/>
            <a:ext cx="501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It’s not how we feel that counts.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It’s what we do.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D02F4A-4DBE-7947-A004-71F5FAEA8B70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730B21-6BCE-9B4F-AC9E-DEB5272C02BC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Reduce Likelihood of Relapse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0B6DBF-96B2-F74A-A091-4D780BAD92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827AA1D-0CF6-9446-9A26-9166B86141E7}"/>
              </a:ext>
            </a:extLst>
          </p:cNvPr>
          <p:cNvSpPr/>
          <p:nvPr/>
        </p:nvSpPr>
        <p:spPr>
          <a:xfrm>
            <a:off x="5094725" y="616756"/>
            <a:ext cx="2552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(thanks to Gabor Maté)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F3F166-E184-1D44-B646-D84533ED181A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615070-CE98-AA4F-B129-BFF312EE02D3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00510D-2D76-3E43-8EBD-41E1D29B634C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377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748D27-7007-8742-B375-07D0E508ED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"/>
          <a:stretch/>
        </p:blipFill>
        <p:spPr>
          <a:xfrm>
            <a:off x="-15082" y="0"/>
            <a:ext cx="9159082" cy="433513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A4211-D537-8841-A469-7934BEDF06CA}"/>
              </a:ext>
            </a:extLst>
          </p:cNvPr>
          <p:cNvSpPr/>
          <p:nvPr/>
        </p:nvSpPr>
        <p:spPr>
          <a:xfrm>
            <a:off x="-203199" y="419678"/>
            <a:ext cx="9631679" cy="1991288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6CAF9E-25AB-3A48-B590-5C7BB9B26A1D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82" y="679516"/>
            <a:ext cx="90696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Addiction and recovery is a social affair. </a:t>
            </a:r>
          </a:p>
          <a:p>
            <a:pPr algn="ctr"/>
            <a:endParaRPr lang="en-US" sz="2300" i="1" dirty="0">
              <a:solidFill>
                <a:schemeClr val="bg1"/>
              </a:solidFill>
              <a:latin typeface="Avenir Medium Oblique" panose="02000503020000020003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It involves family members, coworkers, friends, </a:t>
            </a:r>
            <a:b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and the community at large.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D342F-9D6A-094D-AE7C-58F712072879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1C7A06-18FB-9642-BD17-A1D1589FCAD5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FFBC7-526C-7F4C-8CBF-F752C59B36E2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384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5E9245-C2D8-9E4B-90CA-E3316D560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C3A9AC7-638C-D748-9BCA-FB253F3BC2AB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7726BD-79BC-2B47-BFD7-B1D5672F7150}"/>
              </a:ext>
            </a:extLst>
          </p:cNvPr>
          <p:cNvSpPr/>
          <p:nvPr/>
        </p:nvSpPr>
        <p:spPr>
          <a:xfrm>
            <a:off x="-15117" y="572371"/>
            <a:ext cx="9159117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B7E1DA-A655-BF41-9DBE-9246F48C0446}"/>
              </a:ext>
            </a:extLst>
          </p:cNvPr>
          <p:cNvSpPr txBox="1"/>
          <p:nvPr/>
        </p:nvSpPr>
        <p:spPr>
          <a:xfrm>
            <a:off x="3903786" y="1914977"/>
            <a:ext cx="518094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Unleash Creativity </a:t>
            </a:r>
            <a:b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700" b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&amp; Purpose</a:t>
            </a:r>
          </a:p>
          <a:p>
            <a:endParaRPr lang="en-US" sz="3700" b="1" dirty="0">
              <a:solidFill>
                <a:schemeClr val="accent4">
                  <a:lumMod val="75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C71CAD5-D603-034F-A411-3C774BECE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47138A-19CC-134A-AED6-D525736698EA}"/>
              </a:ext>
            </a:extLst>
          </p:cNvPr>
          <p:cNvSpPr txBox="1"/>
          <p:nvPr/>
        </p:nvSpPr>
        <p:spPr>
          <a:xfrm>
            <a:off x="248157" y="591694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Addiction Recovery Support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497F51-39C2-AF41-A0A0-301262382232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A8B330-B3BB-4343-88E8-7D36266FBDE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94AC1F-37B4-1C4F-BEF8-FCDF4EA99E21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441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486007"/>
            <a:ext cx="501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Many addicts abandon their art while in the throes of addiction.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Learning to live addiction-free means reconnecting with core creativity and expressing it again.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E4B870-D595-DF40-8516-5E0246B605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B9E198-A368-444C-92D4-3122BEA8D92E}"/>
              </a:ext>
            </a:extLst>
          </p:cNvPr>
          <p:cNvSpPr/>
          <p:nvPr/>
        </p:nvSpPr>
        <p:spPr>
          <a:xfrm>
            <a:off x="5094728" y="616756"/>
            <a:ext cx="365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Creativity cries out for expression.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E5F9D7-1814-7E44-8D77-857303ADC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B4B4D1-EF5D-6A4D-87B7-27E2D9B71E43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6D35E0-96D8-7447-B588-F0BB96448B00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Unleash Creativity &amp; Purpose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8C6BAF-FE8C-FB42-BEEC-3C3021751DF4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8C5EA-C4AD-0945-A15B-6CCDA7AB5560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A8AB39-BFFA-A542-84EB-96299981E96B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949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486007"/>
            <a:ext cx="5019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Many find a sense of purpose 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when reconnecting with nature. 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Regular immersion in natural surroundings is proven to help sustain and deepen recovery.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509836-71D4-0C47-9613-4C6EC4A1AB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58784"/>
            <a:ext cx="1270000" cy="127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8DD8B7B-5F92-3849-90E5-6D177D21E7FC}"/>
              </a:ext>
            </a:extLst>
          </p:cNvPr>
          <p:cNvSpPr/>
          <p:nvPr/>
        </p:nvSpPr>
        <p:spPr>
          <a:xfrm>
            <a:off x="5094728" y="616756"/>
            <a:ext cx="3259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Nature is the universal healer.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286C52-9657-884F-997C-CF51234C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6153" cy="42878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16A722-4117-4344-A06D-B74828A416C0}"/>
              </a:ext>
            </a:extLst>
          </p:cNvPr>
          <p:cNvSpPr/>
          <p:nvPr/>
        </p:nvSpPr>
        <p:spPr>
          <a:xfrm>
            <a:off x="-15117" y="572371"/>
            <a:ext cx="3631269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F22F29-2075-9D48-B884-1C55855269B7}"/>
              </a:ext>
            </a:extLst>
          </p:cNvPr>
          <p:cNvSpPr txBox="1"/>
          <p:nvPr/>
        </p:nvSpPr>
        <p:spPr>
          <a:xfrm>
            <a:off x="254670" y="59339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Unleash Creativity &amp; Purpose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766193-D03E-C14B-8113-AEF05CA65D5C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72383D-9E46-FF40-BBBE-FAD70E92C82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2D0D55-AEB7-0249-9D41-F62C5EBD953D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544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9ACCA7-3608-0645-8F63-1B067D0E6B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20" y="0"/>
            <a:ext cx="9174227" cy="42878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FD6AF2-DBC1-2640-AF51-D6E1A671A6D1}"/>
              </a:ext>
            </a:extLst>
          </p:cNvPr>
          <p:cNvSpPr/>
          <p:nvPr/>
        </p:nvSpPr>
        <p:spPr>
          <a:xfrm>
            <a:off x="-203199" y="419680"/>
            <a:ext cx="9631679" cy="228288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B1CCEE-F2C9-534D-8806-B1AA8EF2D0FA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15072" y="699241"/>
            <a:ext cx="91138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“…ask yourself what makes you come alive 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and then go and do that… what the world needs </a:t>
            </a:r>
            <a:b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is people who have come alive” </a:t>
            </a:r>
          </a:p>
          <a:p>
            <a:pPr algn="ctr"/>
            <a:endParaRPr lang="en-US" sz="2300" i="1" dirty="0">
              <a:solidFill>
                <a:schemeClr val="bg1"/>
              </a:solidFill>
              <a:latin typeface="Avenir Medium Oblique" panose="02000503020000020003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— Howard Thurman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B2437F-CD89-724F-9530-1E6CF39B53E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CE7AA-9DBF-134D-B368-65D31E114E3C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237511-B632-6D45-BA92-92AD86674908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08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3A0482-79B5-3841-A3C6-DEE1DD84A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18" y="-1"/>
            <a:ext cx="2803664" cy="42878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3D52C6-8761-DA4A-92FB-381B47BA74BA}"/>
              </a:ext>
            </a:extLst>
          </p:cNvPr>
          <p:cNvSpPr/>
          <p:nvPr/>
        </p:nvSpPr>
        <p:spPr>
          <a:xfrm>
            <a:off x="15086" y="1174960"/>
            <a:ext cx="9143999" cy="8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9E545C-D11A-0E4B-B937-015FBEE45BE4}"/>
              </a:ext>
            </a:extLst>
          </p:cNvPr>
          <p:cNvSpPr txBox="1"/>
          <p:nvPr/>
        </p:nvSpPr>
        <p:spPr>
          <a:xfrm>
            <a:off x="3037720" y="3438010"/>
            <a:ext cx="5900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997AD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teacupwellness.org/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Donate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11AD23-606D-A942-A2B2-53460D80358F}"/>
              </a:ext>
            </a:extLst>
          </p:cNvPr>
          <p:cNvSpPr txBox="1"/>
          <p:nvPr/>
        </p:nvSpPr>
        <p:spPr>
          <a:xfrm>
            <a:off x="3008464" y="1684219"/>
            <a:ext cx="5900532" cy="133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thrive on the generosity of our donors and sponsors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2B87A-16A7-684C-B1BA-11D6697C280E}"/>
              </a:ext>
            </a:extLst>
          </p:cNvPr>
          <p:cNvSpPr txBox="1"/>
          <p:nvPr/>
        </p:nvSpPr>
        <p:spPr>
          <a:xfrm>
            <a:off x="2719762" y="778592"/>
            <a:ext cx="500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vision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5764-B6EF-FD4E-B4A5-6E7E5A1EE042}"/>
              </a:ext>
            </a:extLst>
          </p:cNvPr>
          <p:cNvSpPr/>
          <p:nvPr/>
        </p:nvSpPr>
        <p:spPr>
          <a:xfrm>
            <a:off x="3" y="226168"/>
            <a:ext cx="9143999" cy="1012082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641FC0-EF6E-5A44-8E93-AAAA311624AC}"/>
              </a:ext>
            </a:extLst>
          </p:cNvPr>
          <p:cNvSpPr txBox="1"/>
          <p:nvPr/>
        </p:nvSpPr>
        <p:spPr>
          <a:xfrm>
            <a:off x="237485" y="432652"/>
            <a:ext cx="83670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7074CD-6CA3-3648-9D38-7E54307A88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C0E0C6-D5A3-2647-B4BA-76E0C0F44EB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7ED72-BEEE-DA41-A799-A4821A1F1E86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EA23EB-F2D2-EB46-A3AD-C4B05B4B89DF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444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B52C7F6-012E-0B4B-9898-61276E959D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15267" cy="42878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97443"/>
            <a:ext cx="5019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primary purpose is to help our clients chart their individual wellness journeys.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E8B18F-5274-8147-B73C-BD7B4446B03A}"/>
              </a:ext>
            </a:extLst>
          </p:cNvPr>
          <p:cNvSpPr/>
          <p:nvPr/>
        </p:nvSpPr>
        <p:spPr>
          <a:xfrm>
            <a:off x="-11071" y="572371"/>
            <a:ext cx="3630383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DFE770-493A-604B-AA53-9466EF149936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Overview Philosophy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7D483B-6130-C248-9F4C-D241A6DDD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211E57-EEE2-BA4D-9167-C50DFF09A632}"/>
              </a:ext>
            </a:extLst>
          </p:cNvPr>
          <p:cNvSpPr/>
          <p:nvPr/>
        </p:nvSpPr>
        <p:spPr>
          <a:xfrm>
            <a:off x="5094725" y="616756"/>
            <a:ext cx="3599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meet people where they are. </a:t>
            </a:r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6813A2-6151-D648-81EF-5EF780F4C55A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03250F-16C7-064C-B926-1E777E6639B5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D945D9-BC4D-FF4E-BB80-04F80D341587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247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3A0482-79B5-3841-A3C6-DEE1DD84A0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18" y="-1"/>
            <a:ext cx="2803664" cy="42878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3D52C6-8761-DA4A-92FB-381B47BA74BA}"/>
              </a:ext>
            </a:extLst>
          </p:cNvPr>
          <p:cNvSpPr/>
          <p:nvPr/>
        </p:nvSpPr>
        <p:spPr>
          <a:xfrm>
            <a:off x="15086" y="1174960"/>
            <a:ext cx="9143999" cy="85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9E545C-D11A-0E4B-B937-015FBEE45BE4}"/>
              </a:ext>
            </a:extLst>
          </p:cNvPr>
          <p:cNvSpPr txBox="1"/>
          <p:nvPr/>
        </p:nvSpPr>
        <p:spPr>
          <a:xfrm>
            <a:off x="4006517" y="3438010"/>
            <a:ext cx="5008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997AD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hello@teacupwellness.org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2B87A-16A7-684C-B1BA-11D6697C280E}"/>
              </a:ext>
            </a:extLst>
          </p:cNvPr>
          <p:cNvSpPr txBox="1"/>
          <p:nvPr/>
        </p:nvSpPr>
        <p:spPr>
          <a:xfrm>
            <a:off x="2719762" y="778592"/>
            <a:ext cx="500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our vision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B5764-B6EF-FD4E-B4A5-6E7E5A1EE042}"/>
              </a:ext>
            </a:extLst>
          </p:cNvPr>
          <p:cNvSpPr/>
          <p:nvPr/>
        </p:nvSpPr>
        <p:spPr>
          <a:xfrm>
            <a:off x="3" y="226168"/>
            <a:ext cx="9143999" cy="1012082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641FC0-EF6E-5A44-8E93-AAAA311624AC}"/>
              </a:ext>
            </a:extLst>
          </p:cNvPr>
          <p:cNvSpPr txBox="1"/>
          <p:nvPr/>
        </p:nvSpPr>
        <p:spPr>
          <a:xfrm>
            <a:off x="237485" y="432652"/>
            <a:ext cx="83670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Need more info?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7074CD-6CA3-3648-9D38-7E54307A88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99" y="435115"/>
            <a:ext cx="1080421" cy="10804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487FFB-C5EC-EA4D-8088-B911310DAFFB}"/>
              </a:ext>
            </a:extLst>
          </p:cNvPr>
          <p:cNvSpPr txBox="1"/>
          <p:nvPr/>
        </p:nvSpPr>
        <p:spPr>
          <a:xfrm>
            <a:off x="3008464" y="2314031"/>
            <a:ext cx="5900532" cy="6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Please drop us a line.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F612DC-720C-8A45-82C6-5AE8F07AC43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D10BC7-5B2B-4B4C-902C-6A2F7F9ACE44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89E220-3FBD-444A-B130-B4EDCED28473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05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5D195C0-7CAD-6442-BD82-3E0BB323E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74"/>
            <a:ext cx="9144000" cy="42994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DED724-48EC-2A4F-8888-61D63C7E842D}"/>
              </a:ext>
            </a:extLst>
          </p:cNvPr>
          <p:cNvSpPr/>
          <p:nvPr/>
        </p:nvSpPr>
        <p:spPr>
          <a:xfrm>
            <a:off x="0" y="3267299"/>
            <a:ext cx="9144000" cy="60456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2D0D0F-2905-DA42-B523-E4FC0167E107}"/>
              </a:ext>
            </a:extLst>
          </p:cNvPr>
          <p:cNvSpPr txBox="1"/>
          <p:nvPr/>
        </p:nvSpPr>
        <p:spPr>
          <a:xfrm>
            <a:off x="388474" y="3333142"/>
            <a:ext cx="8755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Medium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Perfect time for a walk or a cup of tea…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BC7B2-A3AC-FD44-BEC1-B3F329199AD3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FCC817-C255-A34B-A494-E2D7498B1165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6144A-C3D1-AA48-A31D-3AABA76D4987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876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D2B060B-C614-AE41-8FFA-29765D5FC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15267" cy="42878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F6A1EA-9BE8-4045-8644-CD6A4C31F0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11E57-EEE2-BA4D-9167-C50DFF09A632}"/>
              </a:ext>
            </a:extLst>
          </p:cNvPr>
          <p:cNvSpPr/>
          <p:nvPr/>
        </p:nvSpPr>
        <p:spPr>
          <a:xfrm>
            <a:off x="5094728" y="616756"/>
            <a:ext cx="363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help bridge the recovery gap.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97441"/>
            <a:ext cx="50196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Client participation in an established recovery program is strongly encouraged, but not required.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E8B18F-5274-8147-B73C-BD7B4446B03A}"/>
              </a:ext>
            </a:extLst>
          </p:cNvPr>
          <p:cNvSpPr/>
          <p:nvPr/>
        </p:nvSpPr>
        <p:spPr>
          <a:xfrm>
            <a:off x="-11071" y="572371"/>
            <a:ext cx="3630383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DFE770-493A-604B-AA53-9466EF149936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Overview Philosophy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E9A6D2-00E2-4D49-91BF-14A393AA2B2F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E31D6F-7A2F-4D42-990B-BB8A022B9DC6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C57974-5BA9-5A4A-9627-036C1CD96134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355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258B9A5-9823-8444-BC13-1A79015CAE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3615267" cy="42878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F6A1EA-9BE8-4045-8644-CD6A4C31F0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199351"/>
            <a:ext cx="1270000" cy="127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B520F4-D845-5842-9319-C97F05940065}"/>
              </a:ext>
            </a:extLst>
          </p:cNvPr>
          <p:cNvSpPr/>
          <p:nvPr/>
        </p:nvSpPr>
        <p:spPr>
          <a:xfrm>
            <a:off x="-15117" y="598490"/>
            <a:ext cx="3645498" cy="390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11E57-EEE2-BA4D-9167-C50DFF09A632}"/>
              </a:ext>
            </a:extLst>
          </p:cNvPr>
          <p:cNvSpPr/>
          <p:nvPr/>
        </p:nvSpPr>
        <p:spPr>
          <a:xfrm>
            <a:off x="5094728" y="616756"/>
            <a:ext cx="2963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listen with compassion.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4039972" y="1704454"/>
            <a:ext cx="5019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Many people just need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to talk with someone </a:t>
            </a:r>
            <a:b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who listens and who cares.</a:t>
            </a:r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venir Light" panose="020B0402020203020204" pitchFamily="34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We can help.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E8B18F-5274-8147-B73C-BD7B4446B03A}"/>
              </a:ext>
            </a:extLst>
          </p:cNvPr>
          <p:cNvSpPr/>
          <p:nvPr/>
        </p:nvSpPr>
        <p:spPr>
          <a:xfrm>
            <a:off x="-11071" y="572371"/>
            <a:ext cx="3630383" cy="390588"/>
          </a:xfrm>
          <a:prstGeom prst="rect">
            <a:avLst/>
          </a:prstGeom>
          <a:solidFill>
            <a:srgbClr val="167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DFE770-493A-604B-AA53-9466EF149936}"/>
              </a:ext>
            </a:extLst>
          </p:cNvPr>
          <p:cNvSpPr txBox="1"/>
          <p:nvPr/>
        </p:nvSpPr>
        <p:spPr>
          <a:xfrm>
            <a:off x="243653" y="594189"/>
            <a:ext cx="324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Overview Philosophy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D5DD33-7E61-D848-A1F1-811461001714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D61D67-F45B-084B-9883-9C013F45E5CD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813C2F-21AE-9B4D-BD1D-BD9C63165A6D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517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FE9588-667C-9A4D-A4E2-40F870B43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" y="0"/>
            <a:ext cx="9144001" cy="433035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A7312E2-5D6F-C049-B854-54175BB0A19D}"/>
              </a:ext>
            </a:extLst>
          </p:cNvPr>
          <p:cNvSpPr/>
          <p:nvPr/>
        </p:nvSpPr>
        <p:spPr>
          <a:xfrm>
            <a:off x="15081" y="3788761"/>
            <a:ext cx="9113836" cy="546377"/>
          </a:xfrm>
          <a:prstGeom prst="rect">
            <a:avLst/>
          </a:prstGeom>
          <a:solidFill>
            <a:schemeClr val="accent4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D8B655-D897-BE41-BD9B-19085ECC9213}"/>
              </a:ext>
            </a:extLst>
          </p:cNvPr>
          <p:cNvSpPr/>
          <p:nvPr/>
        </p:nvSpPr>
        <p:spPr>
          <a:xfrm>
            <a:off x="-203199" y="233700"/>
            <a:ext cx="9631679" cy="1489133"/>
          </a:xfrm>
          <a:prstGeom prst="rect">
            <a:avLst/>
          </a:prstGeom>
          <a:solidFill>
            <a:srgbClr val="167486">
              <a:alpha val="7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BB7079-40FA-CB45-A36C-1DE3E015BDE6}"/>
              </a:ext>
            </a:extLst>
          </p:cNvPr>
          <p:cNvSpPr txBox="1"/>
          <p:nvPr/>
        </p:nvSpPr>
        <p:spPr>
          <a:xfrm>
            <a:off x="7270233" y="17728"/>
            <a:ext cx="1814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© 2021 Teacup Wellness Nonprofit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4405C-DAA4-E74D-B1B7-695B15E64C9C}"/>
              </a:ext>
            </a:extLst>
          </p:cNvPr>
          <p:cNvSpPr txBox="1"/>
          <p:nvPr/>
        </p:nvSpPr>
        <p:spPr>
          <a:xfrm>
            <a:off x="2" y="438428"/>
            <a:ext cx="912891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If we can lighten someone’s burden just a bit, </a:t>
            </a:r>
            <a:b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then maybe they can shine a light </a:t>
            </a:r>
            <a:b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i="1" dirty="0">
                <a:solidFill>
                  <a:schemeClr val="bg1"/>
                </a:solidFill>
                <a:latin typeface="Avenir Medium Oblique" panose="02000503020000020003" pitchFamily="2" charset="0"/>
                <a:ea typeface="Verdana" panose="020B0604030504040204" pitchFamily="34" charset="0"/>
                <a:cs typeface="Verdana" panose="020B0604030504040204" pitchFamily="34" charset="0"/>
              </a:rPr>
              <a:t>in someone else’s life.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A39E2-BE79-454F-98D6-7CF7D167766C}"/>
              </a:ext>
            </a:extLst>
          </p:cNvPr>
          <p:cNvSpPr/>
          <p:nvPr/>
        </p:nvSpPr>
        <p:spPr>
          <a:xfrm>
            <a:off x="-5" y="4219096"/>
            <a:ext cx="9143999" cy="851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C09DD7-ABB6-D947-B0E4-491DEF9CFFFB}"/>
              </a:ext>
            </a:extLst>
          </p:cNvPr>
          <p:cNvSpPr/>
          <p:nvPr/>
        </p:nvSpPr>
        <p:spPr>
          <a:xfrm>
            <a:off x="-5" y="4245192"/>
            <a:ext cx="9143999" cy="671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7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78454A-6287-414E-9335-CB9FEDFB1D5D}"/>
              </a:ext>
            </a:extLst>
          </p:cNvPr>
          <p:cNvSpPr/>
          <p:nvPr/>
        </p:nvSpPr>
        <p:spPr>
          <a:xfrm>
            <a:off x="-6" y="0"/>
            <a:ext cx="9144006" cy="4304263"/>
          </a:xfrm>
          <a:prstGeom prst="rect">
            <a:avLst/>
          </a:prstGeom>
          <a:noFill/>
          <a:ln w="6350">
            <a:solidFill>
              <a:srgbClr val="199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7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896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18434</TotalTime>
  <Words>2021</Words>
  <Application>Microsoft Macintosh PowerPoint</Application>
  <PresentationFormat>Custom</PresentationFormat>
  <Paragraphs>499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Calibri</vt:lpstr>
      <vt:lpstr>AVENIR MEDIUM OBLIQUE</vt:lpstr>
      <vt:lpstr>Arial</vt:lpstr>
      <vt:lpstr>Avenir Medium</vt:lpstr>
      <vt:lpstr>Calibri Light</vt:lpstr>
      <vt:lpstr>Avenir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Anne Mitchell</dc:creator>
  <cp:keywords/>
  <dc:description/>
  <cp:lastModifiedBy>Anne Mitchell</cp:lastModifiedBy>
  <cp:revision>1132</cp:revision>
  <dcterms:created xsi:type="dcterms:W3CDTF">2019-09-14T12:12:08Z</dcterms:created>
  <dcterms:modified xsi:type="dcterms:W3CDTF">2021-07-11T01:34:16Z</dcterms:modified>
  <cp:category/>
</cp:coreProperties>
</file>